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83" autoAdjust="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16A6D-575E-449F-A3EA-00660962C845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F039F-63E6-47BD-B554-11AE5D33A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169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F039F-63E6-47BD-B554-11AE5D33A35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13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52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148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5141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17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7867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520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845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97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2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23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8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82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93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9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4D6AE-B209-4BC4-9CAF-83E3C6396B9C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2168EE4-0C09-4CF3-AF6A-CEA9C7B57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0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56391" y="0"/>
            <a:ext cx="79284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Белково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-электролитные нарушения у детей с </a:t>
            </a:r>
            <a:r>
              <a:rPr lang="ru-RU" sz="1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остым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лимфобластным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лейкозом при лечении</a:t>
            </a:r>
          </a:p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1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Бабасова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Қ.А, резидент 2 года обучения по специальности «Онкология и гематология детская»</a:t>
            </a:r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АО «Научный центр педиатрии и детской хирургии», Алматы, Казахстан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5393" y="505131"/>
            <a:ext cx="10340419" cy="96920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0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Актуальность: 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Острый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лимфобластный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лейкоз (ОЛЛ) является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наиболее частой злокачественной опухолью у детей, составляя до 75–80 % всех случаев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гемобластозов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Современные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протоколы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терапии позволяют достичь высокой частоты ремиссий, однако сопровождаются выраженными метаболическими изменениями, связанными с массивным лизисом опухолевых клеток и действием химиопрепаратов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 Особое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клиническое значение имеют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белково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-электролитные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нарушения (БЭН), как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гипоальбуминемия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гипокальциемия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гипонатриемия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и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гипокалиемия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которые могут усугублять токсические эффекты терапии, влиять на функцию почек и печени, а также на общий прогноз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заболевания. Несмотря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 распространенность этих изменений, системные данные о динамике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БЭН у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детей с ОЛЛ в условиях современной индукционной терапии ограничены. Поэтому изучение динамики показателей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БЭН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 их взаимосвязей в процессе лечения является актуальной задачей детской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онкогематологии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для раннего выявления метаболических осложнений и оптимизации терапии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5393" y="1513518"/>
            <a:ext cx="2463940" cy="423693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Материалы и методы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анализ ретроспективного исследования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включены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пациенты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(n = 85) с впервые установленным диагнозом 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ОЛЛ, 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получавшие терапию по протоколу AIEOP-BFM ALL 2009 в отделениях </a:t>
            </a:r>
            <a:r>
              <a:rPr lang="ru-RU" sz="1000" dirty="0" err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онкогематологии</a:t>
            </a:r>
            <a:r>
              <a:rPr lang="ru-RU" sz="10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АО «Научный центр педиатрии и детской хирургии» в период с января по декабрь 2024 года</a:t>
            </a:r>
            <a:endParaRPr lang="ru-RU" sz="10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Лабораторные показатели включали: общий белок, альбумин, С</a:t>
            </a:r>
            <a:r>
              <a:rPr lang="en-US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en-US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Na, K,P, Mg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 мочевину,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креатинин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мочевую кислоту и лейкоциты. Исследование проводилось в динамике на 0, 8, 15, 33 и 52 дни терапии.</a:t>
            </a:r>
          </a:p>
          <a:p>
            <a:pPr algn="just"/>
            <a:r>
              <a:rPr lang="ru-RU" sz="10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Методы статистического анализа: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• описательная статистика — медиана,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межквартильный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размах (IQR), число наблюдений (N);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• тест Фридмана — оценка статистической значимости изменений во времени;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• корреляционный анализ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Спирмена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(ρ) — для оценки взаимосвязей между параметрами.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Статистическая значимость при </a:t>
            </a:r>
          </a:p>
          <a:p>
            <a:pPr algn="just"/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 &lt; 0.05. </a:t>
            </a:r>
            <a:endParaRPr lang="ru-RU" sz="10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66901" y="25295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992626" y="1474333"/>
            <a:ext cx="1512277" cy="152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Результаты: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048" y="5264891"/>
            <a:ext cx="2299736" cy="150411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5189" y="3949693"/>
            <a:ext cx="2404110" cy="150411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3613" y="979713"/>
            <a:ext cx="1628246" cy="157546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63754" y="2584563"/>
            <a:ext cx="1628246" cy="1880431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2701035" y="2015360"/>
            <a:ext cx="1775059" cy="20609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7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Анализ динамики во времени (Тест Фридмана)</a:t>
            </a:r>
          </a:p>
          <a:p>
            <a:pPr algn="just"/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Тест Фридмана выявил статистически </a:t>
            </a:r>
            <a:r>
              <a:rPr lang="ru-RU" sz="7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высокозначимые</a:t>
            </a: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(p&lt;0.001) изменения во времени для всех показателей, по которым имелось достаточное число полных наблюдений: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Лейкоциты: p &lt; 0.0001 (N=82)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Калий: p &lt; 0.0001 (N=81)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Натрий: p &lt; 0.0001 (N=82)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Кальций: p &lt; 0.0001 (N=82)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Общий белок: p &lt; 0.0001 (N=83)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Креатинин</a:t>
            </a: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 p &lt; 0.0001 (N=81)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Мочевина: p &lt; 0.0001 (N=81)</a:t>
            </a:r>
          </a:p>
          <a:p>
            <a:pPr algn="just"/>
            <a:r>
              <a:rPr lang="ru-RU" sz="7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(Анализ для Альбумина и Мочевой кислоты не проводился из-за N&lt;10 полных сетов).</a:t>
            </a:r>
            <a:endParaRPr lang="ru-RU" sz="7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606724" y="1975270"/>
            <a:ext cx="2332409" cy="21009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Post-hoc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анализ (Тест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Уилкоксона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с поправкой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Бонферрони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Для уточнения динамики проведен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post-hoc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анализ (пороговый p&lt;0.005).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Общий белок: Наблюдалось значимое последовательное снижение с 0 по 33 день (все p &lt; 0.0001). Значимый рост (восстановление) отмечен между Днем 33 и Днем 52 (p &lt; 0.0001).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Кальций: Значимое снижение отмечено с 0-го дня по 15-й день (0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8, 0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15, 8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15; все p &lt; 0.003). Значимый рост (восстановление) начался после 15-го дня (15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52, p &lt; 0.0002).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Мочевина: Значимый рост наблюдался с 0-го по 33-й день, с пиком на 15-33 дни. Значимое снижение началось после 33-го дня (33 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52, p &lt; 0.0001).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Лейкоциты: Значимое снижение от 0-го дня ко всем последующим точкам (p &lt; 0.0001), а также между 8-м и 15-м днями (p = 0.0002).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Натрий: Значимое снижение (</a:t>
            </a:r>
            <a:r>
              <a:rPr lang="ru-RU" sz="6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гипонатриемия</a:t>
            </a:r>
            <a:r>
              <a:rPr lang="ru-RU" sz="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 отмечено на 8, 15 и 33 дни по сравнению с 0-м днем. К 52-му дню уровень значимо восстановился (рост по сравнению со всеми предыдущими точками, p &lt; 0.0001</a:t>
            </a:r>
            <a:r>
              <a:rPr lang="ru-RU" sz="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81556" y="1823910"/>
            <a:ext cx="1763266" cy="21693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Корреляционный анализ (</a:t>
            </a:r>
            <a:r>
              <a:rPr lang="ru-RU" sz="8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Spearman's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p)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Альбумин </a:t>
            </a:r>
            <a:r>
              <a:rPr lang="ru-RU" sz="8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Кальций: На 15-й день (надир кальция) выявлена сильная, статистически значимая положительная корреляция (  ρ = 0.615, p = 0.003; N=21). К 33-му дню связь ослабевала и становилась незначимой ρ = 0.353, p = 0.0988).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Мочевина </a:t>
            </a:r>
            <a:r>
              <a:rPr lang="ru-RU" sz="8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vs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Общий белок: На 33-й день (надир белка и пик мочевины) выявлена слабая, но статистически значимая положительная корреляция</a:t>
            </a:r>
          </a:p>
          <a:p>
            <a:pPr algn="just"/>
            <a:r>
              <a:rPr lang="ru-RU" sz="800" dirty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8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(ρ = 0.238, p = 0.0304; N=83).</a:t>
            </a:r>
            <a:endParaRPr lang="ru-RU" sz="8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3953488" y="1642104"/>
            <a:ext cx="1196287" cy="296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8" idx="0"/>
          </p:cNvCxnSpPr>
          <p:nvPr/>
        </p:nvCxnSpPr>
        <p:spPr>
          <a:xfrm>
            <a:off x="5735782" y="1693754"/>
            <a:ext cx="37147" cy="281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295183" y="1693754"/>
            <a:ext cx="1246213" cy="281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Рисунок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8049" y="4123623"/>
            <a:ext cx="2657139" cy="2734377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7788010" y="4464994"/>
            <a:ext cx="4393849" cy="23731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Font typeface="+mj-lt"/>
              <a:buAutoNum type="arabicPeriod"/>
            </a:pP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Индукционная терапия ОЛЛ у детей вызывает статистически значимые (p &lt; 0.001) изменения по всем ключевым метаболическим и гематологическим параметрам.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Post-hoc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анализ подтверждает, что наиболее выраженное метаболическое нарушение — снижение общего белка — достигает статистически верифицированного значения к 33-му дню (p &lt; 0.0001 по сравнению с 0-м днем).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Доказано, что транзиторная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гипокальциемия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15-го дня сильно и значимо коррелирует с уровнем альбумина (ρ= 0.615, p = 0.003). Это подтверждает ее преимущественно ложный (псевдо) характер и подчеркивает критическую важность расчета корригированного кальция (или измерения ионизированного) для предотвращения ятрогенной 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гиперкальциемии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Выявленная слабая, но значимая положительная корреляция (ρ = 0.238, p = 0.03) между мочевиной и общим белком на 33-й день опровергает упрощенную гипотезу «распад белка -&gt; рост мочевины» и указывает на более сложные, параллельные механизмы токсичности L-</a:t>
            </a:r>
            <a:r>
              <a:rPr lang="ru-RU" sz="10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аспарагиназы</a:t>
            </a:r>
            <a:r>
              <a:rPr lang="ru-RU" sz="10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и кортикостероидов</a:t>
            </a:r>
            <a:endParaRPr lang="ru-RU" sz="10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9032794" y="2930905"/>
            <a:ext cx="1386736" cy="612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трелка вниз 39"/>
          <p:cNvSpPr/>
          <p:nvPr/>
        </p:nvSpPr>
        <p:spPr>
          <a:xfrm flipH="1">
            <a:off x="9604988" y="3652154"/>
            <a:ext cx="302742" cy="5950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05812" y="0"/>
            <a:ext cx="1676047" cy="9694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4272" y="5750451"/>
            <a:ext cx="2376634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</a:p>
          <a:p>
            <a:r>
              <a:rPr lang="ru-RU" sz="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Electrolyte disturbances in children with acute lymphoblastic leukemia during chemotherapy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https://bmcnephrol.biomedcentral.com/articles/10.1186/s12882-024-03725-5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2.Protein and electrolyte imbalances in pediatric patients with acute lymphoblastic leukemia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https://pmc.ncbi.nlm.nih.gov/articles/PMC11043562/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3.Hyponatremia and hypokalemia in acute lymphoblastic leukemia: clinical significance and management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https://pmc.ncbi.nlm.nih.gov/articles/PMC10852783/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4.Cancer Networks — Management of Electrolytes (2024)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https://cancer-networks.com/2024/04/03/management-of-electrolytes/?utm_source=chatgpt.com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5.O’Regan et al., Electrolyte and acid base disturbances in the management of leukemia (1977)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https://www.researchgate.net/publication/22872296_Electrolyte_and_acid_base_disturbances_in_the_management_of_leukemia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6.Electrolytic changes in children with acute lymphoblastic leukemia during remission induction (PubMed ID 7570274)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https://pubmed.ncbi.nlm.nih.gov/7570274/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7.Journal of Pediatric Research — Hyponatremia in Children with Acute Lymphoblastic Leukemia (2019)</a:t>
            </a:r>
          </a:p>
          <a:p>
            <a:r>
              <a:rPr lang="en-US" sz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jpedres.org/articles/hyponatremia-in-children-with-acute-lymphoblastic-leukemia/jpr.galenos.2019.46547?utm_source=chatgpt.com</a:t>
            </a:r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71109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152</TotalTime>
  <Words>977</Words>
  <Application>Microsoft Office PowerPoint</Application>
  <PresentationFormat>Широкоэкранный</PresentationFormat>
  <Paragraphs>57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Century Gothic</vt:lpstr>
      <vt:lpstr>Times New Roman</vt:lpstr>
      <vt:lpstr>Wingdings</vt:lpstr>
      <vt:lpstr>Wingdings 3</vt:lpstr>
      <vt:lpstr>Легкий дым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Mobi Dikc</cp:lastModifiedBy>
  <cp:revision>20</cp:revision>
  <dcterms:created xsi:type="dcterms:W3CDTF">2025-10-20T20:51:33Z</dcterms:created>
  <dcterms:modified xsi:type="dcterms:W3CDTF">2025-10-21T16:09:39Z</dcterms:modified>
</cp:coreProperties>
</file>